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67" r:id="rId2"/>
    <p:sldId id="265" r:id="rId3"/>
    <p:sldId id="257" r:id="rId4"/>
    <p:sldId id="264" r:id="rId5"/>
    <p:sldId id="261" r:id="rId6"/>
    <p:sldId id="262" r:id="rId7"/>
    <p:sldId id="260"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93" autoAdjust="0"/>
    <p:restoredTop sz="82908" autoAdjust="0"/>
  </p:normalViewPr>
  <p:slideViewPr>
    <p:cSldViewPr snapToGrid="0">
      <p:cViewPr varScale="1">
        <p:scale>
          <a:sx n="81" d="100"/>
          <a:sy n="81" d="100"/>
        </p:scale>
        <p:origin x="5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06T03:47:47.921"/>
    </inkml:context>
    <inkml:brush xml:id="br0">
      <inkml:brushProperty name="width" value="0.05" units="cm"/>
      <inkml:brushProperty name="height" value="0.05" units="cm"/>
      <inkml:brushProperty name="ignorePressure" value="1"/>
    </inkml:brush>
  </inkml:definitions>
  <inkml:trace contextRef="#ctx0" brushRef="#br0">0 0,'2373'0,"-1949"0,155 0,125 0,153 0,86 0,2132 0,-2122 0,-94 0,-141 0,-164 0,-104 0,-74 0,1904 0,-1750 0,93 0,69 0,57 0,4085 0,-4514 0,-111 0,1278 0,-1476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06T03:48:15.807"/>
    </inkml:context>
    <inkml:brush xml:id="br0">
      <inkml:brushProperty name="width" value="0.05" units="cm"/>
      <inkml:brushProperty name="height" value="0.05" units="cm"/>
      <inkml:brushProperty name="ignorePressure" value="1"/>
    </inkml:brush>
  </inkml:definitions>
  <inkml:trace contextRef="#ctx0" brushRef="#br0">0 0,'336'0,"1395"0,2812 0,-4295 0,113 0,104 0,102 0,80 0,4424 0,-4817 0,27 0,-58 0,-26 0,94 0,115 0,99 0,3785 0,-1433 0,-1513 0,-1326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06T03:49:42.368"/>
    </inkml:context>
    <inkml:brush xml:id="br0">
      <inkml:brushProperty name="width" value="0.05" units="cm"/>
      <inkml:brushProperty name="height" value="0.05" units="cm"/>
      <inkml:brushProperty name="ignorePressure" value="1"/>
    </inkml:brush>
  </inkml:definitions>
  <inkml:trace contextRef="#ctx0" brushRef="#br0">0 1,'1771'3066</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06T03:49:42.364"/>
    </inkml:context>
    <inkml:brush xml:id="br0">
      <inkml:brushProperty name="width" value="0.05" units="cm"/>
      <inkml:brushProperty name="height" value="0.05" units="cm"/>
      <inkml:brushProperty name="ignorePressure" value="1"/>
    </inkml:brush>
  </inkml:definitions>
  <inkml:trace contextRef="#ctx0" brushRef="#br0">1 3457,'1667'-2888</inkml:trace>
</inkml:ink>
</file>

<file path=ppt/media/image1.pn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2C6806-C3C8-47D2-A288-93E155F9F8ED}" type="datetimeFigureOut">
              <a:rPr lang="en-US" smtClean="0"/>
              <a:t>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CFCE02-5556-4011-93BA-356C3F75B254}" type="slidenum">
              <a:rPr lang="en-US" smtClean="0"/>
              <a:t>‹#›</a:t>
            </a:fld>
            <a:endParaRPr lang="en-US"/>
          </a:p>
        </p:txBody>
      </p:sp>
    </p:spTree>
    <p:extLst>
      <p:ext uri="{BB962C8B-B14F-4D97-AF65-F5344CB8AC3E}">
        <p14:creationId xmlns:p14="http://schemas.microsoft.com/office/powerpoint/2010/main" val="331195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today to this presentation which explains how disastrous tornadoes can be, how they impact Oklahoma on a yearly basis, and advice for how the state budget should be adjusted for a more effective emergency response and rebuilding effort.</a:t>
            </a:r>
          </a:p>
        </p:txBody>
      </p:sp>
      <p:sp>
        <p:nvSpPr>
          <p:cNvPr id="4" name="Slide Number Placeholder 3"/>
          <p:cNvSpPr>
            <a:spLocks noGrp="1"/>
          </p:cNvSpPr>
          <p:nvPr>
            <p:ph type="sldNum" sz="quarter" idx="5"/>
          </p:nvPr>
        </p:nvSpPr>
        <p:spPr/>
        <p:txBody>
          <a:bodyPr/>
          <a:lstStyle/>
          <a:p>
            <a:fld id="{DDCFCE02-5556-4011-93BA-356C3F75B254}" type="slidenum">
              <a:rPr lang="en-US" smtClean="0"/>
              <a:t>1</a:t>
            </a:fld>
            <a:endParaRPr lang="en-US"/>
          </a:p>
        </p:txBody>
      </p:sp>
    </p:spTree>
    <p:extLst>
      <p:ext uri="{BB962C8B-B14F-4D97-AF65-F5344CB8AC3E}">
        <p14:creationId xmlns:p14="http://schemas.microsoft.com/office/powerpoint/2010/main" val="3571524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j-lt"/>
                <a:ea typeface="+mj-ea"/>
                <a:cs typeface="+mj-cs"/>
              </a:rPr>
              <a:t>The severity of a tornado is classified on the Pearson-Fujita Scale, which ranges from EF-0 (70 mph winds and minor damages) to EF-5 (over 200 mph winds and incredible damages).</a:t>
            </a:r>
            <a:endParaRPr lang="en-US" dirty="0"/>
          </a:p>
        </p:txBody>
      </p:sp>
      <p:sp>
        <p:nvSpPr>
          <p:cNvPr id="4" name="Slide Number Placeholder 3"/>
          <p:cNvSpPr>
            <a:spLocks noGrp="1"/>
          </p:cNvSpPr>
          <p:nvPr>
            <p:ph type="sldNum" sz="quarter" idx="5"/>
          </p:nvPr>
        </p:nvSpPr>
        <p:spPr/>
        <p:txBody>
          <a:bodyPr/>
          <a:lstStyle/>
          <a:p>
            <a:fld id="{DDCFCE02-5556-4011-93BA-356C3F75B254}" type="slidenum">
              <a:rPr lang="en-US" smtClean="0"/>
              <a:t>2</a:t>
            </a:fld>
            <a:endParaRPr lang="en-US"/>
          </a:p>
        </p:txBody>
      </p:sp>
    </p:spTree>
    <p:extLst>
      <p:ext uri="{BB962C8B-B14F-4D97-AF65-F5344CB8AC3E}">
        <p14:creationId xmlns:p14="http://schemas.microsoft.com/office/powerpoint/2010/main" val="3988831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 tornado can be measured by its width and the length of its path. These two measures are good indicators of how much damage is caused, but smaller tornadoes with faster windspeeds can cause more damage than larger ones, and would thus be rated higher on the Fujita-Pearson Scale.</a:t>
            </a:r>
          </a:p>
          <a:p>
            <a:endParaRPr lang="en-US" dirty="0"/>
          </a:p>
        </p:txBody>
      </p:sp>
      <p:sp>
        <p:nvSpPr>
          <p:cNvPr id="4" name="Slide Number Placeholder 3"/>
          <p:cNvSpPr>
            <a:spLocks noGrp="1"/>
          </p:cNvSpPr>
          <p:nvPr>
            <p:ph type="sldNum" sz="quarter" idx="5"/>
          </p:nvPr>
        </p:nvSpPr>
        <p:spPr/>
        <p:txBody>
          <a:bodyPr/>
          <a:lstStyle/>
          <a:p>
            <a:fld id="{DDCFCE02-5556-4011-93BA-356C3F75B254}" type="slidenum">
              <a:rPr lang="en-US" smtClean="0"/>
              <a:t>3</a:t>
            </a:fld>
            <a:endParaRPr lang="en-US"/>
          </a:p>
        </p:txBody>
      </p:sp>
    </p:spTree>
    <p:extLst>
      <p:ext uri="{BB962C8B-B14F-4D97-AF65-F5344CB8AC3E}">
        <p14:creationId xmlns:p14="http://schemas.microsoft.com/office/powerpoint/2010/main" val="3455073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two maps show property damage totals for all Oklahoma counties from 2015 and 2016. In this two year period, there were 48 total tornado episodes, or 24 per year. Of these 48 episodes, 34 took place during the 3-month stretch of April, May, and June. Any county that has a shade of orange experienced at least one tornado in that given year. As you might be able to see, a majority of Oklahoman counties experience a tornado each year, however most of those counties only see minimal property damages. There are only a handful of counties each year that were hit hard enough by a tornado that they saw considerable property damages. One such county, Cleveland County, saw $50,000,000 of property damages in 2015.</a:t>
            </a:r>
          </a:p>
        </p:txBody>
      </p:sp>
      <p:sp>
        <p:nvSpPr>
          <p:cNvPr id="4" name="Slide Number Placeholder 3"/>
          <p:cNvSpPr>
            <a:spLocks noGrp="1"/>
          </p:cNvSpPr>
          <p:nvPr>
            <p:ph type="sldNum" sz="quarter" idx="5"/>
          </p:nvPr>
        </p:nvSpPr>
        <p:spPr/>
        <p:txBody>
          <a:bodyPr/>
          <a:lstStyle/>
          <a:p>
            <a:fld id="{DDCFCE02-5556-4011-93BA-356C3F75B254}" type="slidenum">
              <a:rPr lang="en-US" smtClean="0"/>
              <a:t>4</a:t>
            </a:fld>
            <a:endParaRPr lang="en-US"/>
          </a:p>
        </p:txBody>
      </p:sp>
    </p:spTree>
    <p:extLst>
      <p:ext uri="{BB962C8B-B14F-4D97-AF65-F5344CB8AC3E}">
        <p14:creationId xmlns:p14="http://schemas.microsoft.com/office/powerpoint/2010/main" val="4011840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add the locations of tornado episodes, and size them based on their Fujita-Pearson Scale, you can see that the most property damages are caused by either the most severe tornadoes or clusters of smaller tornadoes. Based on the 2015 and 2016 tornado data, Oklahoma can expect up to $40,000,000 in statewide property damages each year. When you break down the typical property damage totals by a tornado’s Fujita-Pearson Scale rating, it is clear that damages increase exponentially and therefore the most severe tornadoes will require a large majority of emergency response and funding.</a:t>
            </a:r>
          </a:p>
        </p:txBody>
      </p:sp>
      <p:sp>
        <p:nvSpPr>
          <p:cNvPr id="4" name="Slide Number Placeholder 3"/>
          <p:cNvSpPr>
            <a:spLocks noGrp="1"/>
          </p:cNvSpPr>
          <p:nvPr>
            <p:ph type="sldNum" sz="quarter" idx="5"/>
          </p:nvPr>
        </p:nvSpPr>
        <p:spPr/>
        <p:txBody>
          <a:bodyPr/>
          <a:lstStyle/>
          <a:p>
            <a:fld id="{DDCFCE02-5556-4011-93BA-356C3F75B254}" type="slidenum">
              <a:rPr lang="en-US" smtClean="0"/>
              <a:t>5</a:t>
            </a:fld>
            <a:endParaRPr lang="en-US"/>
          </a:p>
        </p:txBody>
      </p:sp>
    </p:spTree>
    <p:extLst>
      <p:ext uri="{BB962C8B-B14F-4D97-AF65-F5344CB8AC3E}">
        <p14:creationId xmlns:p14="http://schemas.microsoft.com/office/powerpoint/2010/main" val="1405198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pictures are from the Cleveland County tornado that caused $50 million in property damage. Cars flipped, roofs blown away, radio tower collapsed, and gas station destroyed.</a:t>
            </a:r>
          </a:p>
        </p:txBody>
      </p:sp>
      <p:sp>
        <p:nvSpPr>
          <p:cNvPr id="4" name="Slide Number Placeholder 3"/>
          <p:cNvSpPr>
            <a:spLocks noGrp="1"/>
          </p:cNvSpPr>
          <p:nvPr>
            <p:ph type="sldNum" sz="quarter" idx="5"/>
          </p:nvPr>
        </p:nvSpPr>
        <p:spPr/>
        <p:txBody>
          <a:bodyPr/>
          <a:lstStyle/>
          <a:p>
            <a:fld id="{DDCFCE02-5556-4011-93BA-356C3F75B254}" type="slidenum">
              <a:rPr lang="en-US" smtClean="0"/>
              <a:t>6</a:t>
            </a:fld>
            <a:endParaRPr lang="en-US"/>
          </a:p>
        </p:txBody>
      </p:sp>
    </p:spTree>
    <p:extLst>
      <p:ext uri="{BB962C8B-B14F-4D97-AF65-F5344CB8AC3E}">
        <p14:creationId xmlns:p14="http://schemas.microsoft.com/office/powerpoint/2010/main" val="2992117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data from all US, which is backed up by our data from Oklahoma, over 50% of tornadoes occur in the 3-month period from April to June, and less than 50% of tornadoes occur in the 9-month period from July to March. Although they are sporadic and unpredictable, the 3-month period of April, May, and June can be considered Peak Tornado Season.</a:t>
            </a:r>
          </a:p>
        </p:txBody>
      </p:sp>
      <p:sp>
        <p:nvSpPr>
          <p:cNvPr id="4" name="Slide Number Placeholder 3"/>
          <p:cNvSpPr>
            <a:spLocks noGrp="1"/>
          </p:cNvSpPr>
          <p:nvPr>
            <p:ph type="sldNum" sz="quarter" idx="5"/>
          </p:nvPr>
        </p:nvSpPr>
        <p:spPr/>
        <p:txBody>
          <a:bodyPr/>
          <a:lstStyle/>
          <a:p>
            <a:fld id="{DDCFCE02-5556-4011-93BA-356C3F75B254}" type="slidenum">
              <a:rPr lang="en-US" smtClean="0"/>
              <a:t>7</a:t>
            </a:fld>
            <a:endParaRPr lang="en-US"/>
          </a:p>
        </p:txBody>
      </p:sp>
    </p:spTree>
    <p:extLst>
      <p:ext uri="{BB962C8B-B14F-4D97-AF65-F5344CB8AC3E}">
        <p14:creationId xmlns:p14="http://schemas.microsoft.com/office/powerpoint/2010/main" val="22472558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know more about the damages that tornadoes can cause and how they impact Oklahoma on a yearly basis, we can make some recommendations as to how the state budget should be allocated to optimize the emergency response and rebuilding effort. Due to the average number of tornadoes per month, we should be prepared to allocate emergency supplies and staffing costs 25 times per year, and 18 of those times are expected to be during peak tornado season. Additionally, increased staffing capacity will be required during peak tornado season due to increased volume.</a:t>
            </a:r>
          </a:p>
          <a:p>
            <a:endParaRPr lang="en-US" dirty="0"/>
          </a:p>
          <a:p>
            <a:r>
              <a:rPr lang="en-US" dirty="0"/>
              <a:t>There must be funds in the budget that provide the ability for public buildings and facilities to be immediately restored. We recommend these funds reach $2 Million per year and $1.2 Million during peak tornado season alone.</a:t>
            </a:r>
          </a:p>
          <a:p>
            <a:endParaRPr lang="en-US" dirty="0"/>
          </a:p>
          <a:p>
            <a:r>
              <a:rPr lang="en-US" dirty="0"/>
              <a:t>With $40 Million of yearly statewide property damages, individuals, families, and insurance payments will not be able to cover all of the rebuilding costs. The state budget must allocate $10 Million per year towards the ongoing community rebuilding efforts.</a:t>
            </a:r>
          </a:p>
          <a:p>
            <a:endParaRPr lang="en-US" dirty="0"/>
          </a:p>
          <a:p>
            <a:r>
              <a:rPr lang="en-US" dirty="0"/>
              <a:t>There are two other considerations that need to be made to ensure an optimal response from all parties during peak tornado season. First, the state budget must always maintain a reserve of at least $1 Million that can be used as a contingency fund for years where peak tornado season is especially damaging. Additionally for these years, standard budgets of agencies involved with emergency responses will not be sufficient. For this reason, legislation needs to be passed that allows agencies to adjust their budgets in these situations.</a:t>
            </a:r>
          </a:p>
        </p:txBody>
      </p:sp>
      <p:sp>
        <p:nvSpPr>
          <p:cNvPr id="4" name="Slide Number Placeholder 3"/>
          <p:cNvSpPr>
            <a:spLocks noGrp="1"/>
          </p:cNvSpPr>
          <p:nvPr>
            <p:ph type="sldNum" sz="quarter" idx="5"/>
          </p:nvPr>
        </p:nvSpPr>
        <p:spPr/>
        <p:txBody>
          <a:bodyPr/>
          <a:lstStyle/>
          <a:p>
            <a:fld id="{DDCFCE02-5556-4011-93BA-356C3F75B254}" type="slidenum">
              <a:rPr lang="en-US" smtClean="0"/>
              <a:t>8</a:t>
            </a:fld>
            <a:endParaRPr lang="en-US"/>
          </a:p>
        </p:txBody>
      </p:sp>
    </p:spTree>
    <p:extLst>
      <p:ext uri="{BB962C8B-B14F-4D97-AF65-F5344CB8AC3E}">
        <p14:creationId xmlns:p14="http://schemas.microsoft.com/office/powerpoint/2010/main" val="1085121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96738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471160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195526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59722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694532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23384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1972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53114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624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30305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2/7/2021</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09688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2/7/2021</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1904852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customXml" Target="../ink/ink2.xml"/><Relationship Id="rId11" Type="http://schemas.openxmlformats.org/officeDocument/2006/relationships/image" Target="../media/image13.png"/><Relationship Id="rId5" Type="http://schemas.openxmlformats.org/officeDocument/2006/relationships/image" Target="../media/image10.png"/><Relationship Id="rId10" Type="http://schemas.openxmlformats.org/officeDocument/2006/relationships/customXml" Target="../ink/ink4.xml"/><Relationship Id="rId4" Type="http://schemas.openxmlformats.org/officeDocument/2006/relationships/customXml" Target="../ink/ink1.xml"/><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7CB94DE-78B5-435A-908C-190DC17D6824}"/>
              </a:ext>
            </a:extLst>
          </p:cNvPr>
          <p:cNvSpPr>
            <a:spLocks noGrp="1"/>
          </p:cNvSpPr>
          <p:nvPr>
            <p:ph type="ctrTitle"/>
          </p:nvPr>
        </p:nvSpPr>
        <p:spPr>
          <a:xfrm>
            <a:off x="1155558" y="637762"/>
            <a:ext cx="4284397" cy="5576770"/>
          </a:xfrm>
        </p:spPr>
        <p:txBody>
          <a:bodyPr anchor="ctr">
            <a:normAutofit/>
          </a:bodyPr>
          <a:lstStyle/>
          <a:p>
            <a:pPr algn="l"/>
            <a:r>
              <a:rPr lang="en-US" sz="6600">
                <a:solidFill>
                  <a:schemeClr val="bg1"/>
                </a:solidFill>
              </a:rPr>
              <a:t>Tornadoes</a:t>
            </a:r>
            <a:br>
              <a:rPr lang="en-US" sz="6600">
                <a:solidFill>
                  <a:schemeClr val="bg1"/>
                </a:solidFill>
              </a:rPr>
            </a:br>
            <a:r>
              <a:rPr lang="en-US" sz="6600">
                <a:solidFill>
                  <a:schemeClr val="bg1"/>
                </a:solidFill>
              </a:rPr>
              <a:t>In</a:t>
            </a:r>
            <a:br>
              <a:rPr lang="en-US" sz="6600">
                <a:solidFill>
                  <a:schemeClr val="bg1"/>
                </a:solidFill>
              </a:rPr>
            </a:br>
            <a:r>
              <a:rPr lang="en-US" sz="6600">
                <a:solidFill>
                  <a:schemeClr val="bg1"/>
                </a:solidFill>
              </a:rPr>
              <a:t>Oklahoma</a:t>
            </a:r>
          </a:p>
        </p:txBody>
      </p:sp>
      <p:sp>
        <p:nvSpPr>
          <p:cNvPr id="19" name="Rectangle 18">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995F8C5E-9453-4FBD-8882-40E219A0A2AF}"/>
              </a:ext>
            </a:extLst>
          </p:cNvPr>
          <p:cNvSpPr>
            <a:spLocks noGrp="1"/>
          </p:cNvSpPr>
          <p:nvPr>
            <p:ph type="subTitle" idx="1"/>
          </p:nvPr>
        </p:nvSpPr>
        <p:spPr>
          <a:xfrm>
            <a:off x="6739464" y="637762"/>
            <a:ext cx="4305881" cy="5860946"/>
          </a:xfrm>
        </p:spPr>
        <p:txBody>
          <a:bodyPr anchor="ctr">
            <a:normAutofit/>
          </a:bodyPr>
          <a:lstStyle/>
          <a:p>
            <a:pPr algn="l"/>
            <a:r>
              <a:rPr lang="en-US" sz="4000"/>
              <a:t>Disaster Relief, Property Damages, &amp; Budgeting</a:t>
            </a:r>
          </a:p>
        </p:txBody>
      </p:sp>
    </p:spTree>
    <p:extLst>
      <p:ext uri="{BB962C8B-B14F-4D97-AF65-F5344CB8AC3E}">
        <p14:creationId xmlns:p14="http://schemas.microsoft.com/office/powerpoint/2010/main" val="2198126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142D4696-5A7A-43BF-B4FE-FC13E9EEFA7F}"/>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300" kern="1200" dirty="0">
                <a:solidFill>
                  <a:srgbClr val="FFFFFF"/>
                </a:solidFill>
                <a:latin typeface="+mj-lt"/>
                <a:ea typeface="+mj-ea"/>
                <a:cs typeface="+mj-cs"/>
              </a:rPr>
              <a:t>Tornadoes Are Classified On</a:t>
            </a:r>
            <a:br>
              <a:rPr lang="en-US" sz="3300" kern="1200" dirty="0">
                <a:solidFill>
                  <a:srgbClr val="FFFFFF"/>
                </a:solidFill>
                <a:latin typeface="+mj-lt"/>
                <a:ea typeface="+mj-ea"/>
                <a:cs typeface="+mj-cs"/>
              </a:rPr>
            </a:br>
            <a:r>
              <a:rPr lang="en-US" sz="3300" kern="1200" dirty="0">
                <a:solidFill>
                  <a:srgbClr val="FFFFFF"/>
                </a:solidFill>
                <a:latin typeface="+mj-lt"/>
                <a:ea typeface="+mj-ea"/>
                <a:cs typeface="+mj-cs"/>
              </a:rPr>
              <a:t>The Pearson-Fujita Scale (EF-0 to EF-5)</a:t>
            </a:r>
          </a:p>
        </p:txBody>
      </p:sp>
      <p:pic>
        <p:nvPicPr>
          <p:cNvPr id="3" name="Picture 2" descr="Graphical user interface&#10;&#10;Description automatically generated with medium confidence">
            <a:extLst>
              <a:ext uri="{FF2B5EF4-FFF2-40B4-BE49-F238E27FC236}">
                <a16:creationId xmlns:a16="http://schemas.microsoft.com/office/drawing/2014/main" id="{2319584E-B3E7-4800-B682-BFF9E51167AC}"/>
              </a:ext>
            </a:extLst>
          </p:cNvPr>
          <p:cNvPicPr>
            <a:picLocks noChangeAspect="1"/>
          </p:cNvPicPr>
          <p:nvPr/>
        </p:nvPicPr>
        <p:blipFill>
          <a:blip r:embed="rId3"/>
          <a:stretch>
            <a:fillRect/>
          </a:stretch>
        </p:blipFill>
        <p:spPr>
          <a:xfrm>
            <a:off x="4777316" y="808790"/>
            <a:ext cx="6780700" cy="5238090"/>
          </a:xfrm>
          <a:prstGeom prst="rect">
            <a:avLst/>
          </a:prstGeom>
        </p:spPr>
      </p:pic>
    </p:spTree>
    <p:extLst>
      <p:ext uri="{BB962C8B-B14F-4D97-AF65-F5344CB8AC3E}">
        <p14:creationId xmlns:p14="http://schemas.microsoft.com/office/powerpoint/2010/main" val="2610919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slide2" descr="Story 15">
            <a:extLst>
              <a:ext uri="{FF2B5EF4-FFF2-40B4-BE49-F238E27FC236}">
                <a16:creationId xmlns:a16="http://schemas.microsoft.com/office/drawing/2014/main" id="{6DC516A4-3336-473B-AAE5-0A9735496FEA}"/>
              </a:ext>
            </a:extLst>
          </p:cNvPr>
          <p:cNvPicPr>
            <a:picLocks noChangeAspect="1"/>
          </p:cNvPicPr>
          <p:nvPr/>
        </p:nvPicPr>
        <p:blipFill rotWithShape="1">
          <a:blip r:embed="rId3">
            <a:extLst>
              <a:ext uri="{28A0092B-C50C-407E-A947-70E740481C1C}">
                <a14:useLocalDpi xmlns:a14="http://schemas.microsoft.com/office/drawing/2010/main" val="0"/>
              </a:ext>
            </a:extLst>
          </a:blip>
          <a:srcRect t="7398"/>
          <a:stretch/>
        </p:blipFill>
        <p:spPr>
          <a:xfrm>
            <a:off x="337005" y="1085482"/>
            <a:ext cx="5598129" cy="4924780"/>
          </a:xfrm>
          <a:prstGeom prst="rect">
            <a:avLst/>
          </a:prstGeom>
        </p:spPr>
      </p:pic>
      <p:pic>
        <p:nvPicPr>
          <p:cNvPr id="3" name="Picture 2" descr="Image result for fujita scale">
            <a:extLst>
              <a:ext uri="{FF2B5EF4-FFF2-40B4-BE49-F238E27FC236}">
                <a16:creationId xmlns:a16="http://schemas.microsoft.com/office/drawing/2014/main" id="{ACD0F000-8ADE-43AB-B859-F4EF69BA7DE1}"/>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256867" y="2565489"/>
            <a:ext cx="5291667" cy="3651250"/>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5D1911B8-3259-45DE-909A-E9A1103B619F}"/>
              </a:ext>
            </a:extLst>
          </p:cNvPr>
          <p:cNvSpPr>
            <a:spLocks noGrp="1"/>
          </p:cNvSpPr>
          <p:nvPr>
            <p:ph sz="half" idx="2"/>
          </p:nvPr>
        </p:nvSpPr>
        <p:spPr>
          <a:xfrm>
            <a:off x="6172200" y="365125"/>
            <a:ext cx="5181600" cy="5811838"/>
          </a:xfrm>
        </p:spPr>
        <p:txBody>
          <a:bodyPr>
            <a:normAutofit/>
          </a:bodyPr>
          <a:lstStyle/>
          <a:p>
            <a:r>
              <a:rPr lang="en-US" sz="2700" dirty="0"/>
              <a:t>A tornado’s width and path length are good indicators of damage, but smaller tornadoes with faster windspeeds can cause more damage than larger ones. </a:t>
            </a:r>
          </a:p>
        </p:txBody>
      </p:sp>
    </p:spTree>
    <p:extLst>
      <p:ext uri="{BB962C8B-B14F-4D97-AF65-F5344CB8AC3E}">
        <p14:creationId xmlns:p14="http://schemas.microsoft.com/office/powerpoint/2010/main" val="95992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0D4C74-0EF0-4CE9-A5F5-05AE1A7A4C77}"/>
              </a:ext>
            </a:extLst>
          </p:cNvPr>
          <p:cNvPicPr>
            <a:picLocks noChangeAspect="1"/>
          </p:cNvPicPr>
          <p:nvPr/>
        </p:nvPicPr>
        <p:blipFill>
          <a:blip r:embed="rId3"/>
          <a:stretch>
            <a:fillRect/>
          </a:stretch>
        </p:blipFill>
        <p:spPr>
          <a:xfrm>
            <a:off x="5952116" y="0"/>
            <a:ext cx="5337614" cy="6858000"/>
          </a:xfrm>
          <a:prstGeom prst="rect">
            <a:avLst/>
          </a:prstGeom>
        </p:spPr>
      </p:pic>
      <p:sp>
        <p:nvSpPr>
          <p:cNvPr id="4" name="Title 3">
            <a:extLst>
              <a:ext uri="{FF2B5EF4-FFF2-40B4-BE49-F238E27FC236}">
                <a16:creationId xmlns:a16="http://schemas.microsoft.com/office/drawing/2014/main" id="{8E8897C5-B4A5-4683-BE54-41CAFCA8A6DA}"/>
              </a:ext>
            </a:extLst>
          </p:cNvPr>
          <p:cNvSpPr>
            <a:spLocks noGrp="1"/>
          </p:cNvSpPr>
          <p:nvPr>
            <p:ph type="title"/>
          </p:nvPr>
        </p:nvSpPr>
        <p:spPr>
          <a:xfrm>
            <a:off x="839788" y="457200"/>
            <a:ext cx="3932237" cy="480797"/>
          </a:xfrm>
        </p:spPr>
        <p:txBody>
          <a:bodyPr>
            <a:normAutofit/>
          </a:bodyPr>
          <a:lstStyle/>
          <a:p>
            <a:r>
              <a:rPr lang="en-US" sz="2400" dirty="0"/>
              <a:t>Property Damage Statistics</a:t>
            </a:r>
          </a:p>
        </p:txBody>
      </p:sp>
      <p:sp>
        <p:nvSpPr>
          <p:cNvPr id="6" name="Text Placeholder 5">
            <a:extLst>
              <a:ext uri="{FF2B5EF4-FFF2-40B4-BE49-F238E27FC236}">
                <a16:creationId xmlns:a16="http://schemas.microsoft.com/office/drawing/2014/main" id="{AF4C1602-3944-4EEF-AF07-2AD2D06638E6}"/>
              </a:ext>
            </a:extLst>
          </p:cNvPr>
          <p:cNvSpPr>
            <a:spLocks noGrp="1"/>
          </p:cNvSpPr>
          <p:nvPr>
            <p:ph type="body" sz="half" idx="2"/>
          </p:nvPr>
        </p:nvSpPr>
        <p:spPr>
          <a:xfrm>
            <a:off x="839788" y="1020589"/>
            <a:ext cx="3932237" cy="4848400"/>
          </a:xfrm>
        </p:spPr>
        <p:txBody>
          <a:bodyPr/>
          <a:lstStyle/>
          <a:p>
            <a:pPr marL="285750" indent="-285750">
              <a:buFont typeface="Arial" panose="020B0604020202020204" pitchFamily="34" charset="0"/>
              <a:buChar char="•"/>
            </a:pPr>
            <a:r>
              <a:rPr lang="en-US" dirty="0"/>
              <a:t>24 tornadoes per year in Oklahoma</a:t>
            </a:r>
          </a:p>
          <a:p>
            <a:pPr marL="742950" lvl="1" indent="-285750">
              <a:buFont typeface="Arial" panose="020B0604020202020204" pitchFamily="34" charset="0"/>
              <a:buChar char="•"/>
            </a:pPr>
            <a:r>
              <a:rPr lang="en-US" dirty="0"/>
              <a:t>17 in 3-month stretch: April, May, June</a:t>
            </a:r>
          </a:p>
          <a:p>
            <a:pPr marL="285750" indent="-285750">
              <a:buFont typeface="Arial" panose="020B0604020202020204" pitchFamily="34" charset="0"/>
              <a:buChar char="•"/>
            </a:pPr>
            <a:r>
              <a:rPr lang="en-US" sz="1600" dirty="0"/>
              <a:t>More than half of Oklahoma counties experience a tornado each year, but usually only a handful see considerable property damages, based on the most severe tornadoes or clusters of tornadoes</a:t>
            </a: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220519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6C23D5D-E3FA-4402-BDE6-064D20405B6C}"/>
              </a:ext>
            </a:extLst>
          </p:cNvPr>
          <p:cNvPicPr>
            <a:picLocks noChangeAspect="1"/>
          </p:cNvPicPr>
          <p:nvPr/>
        </p:nvPicPr>
        <p:blipFill>
          <a:blip r:embed="rId3"/>
          <a:stretch>
            <a:fillRect/>
          </a:stretch>
        </p:blipFill>
        <p:spPr>
          <a:xfrm>
            <a:off x="5932482" y="0"/>
            <a:ext cx="5577461" cy="6858000"/>
          </a:xfrm>
          <a:prstGeom prst="rect">
            <a:avLst/>
          </a:prstGeom>
        </p:spPr>
      </p:pic>
      <p:sp>
        <p:nvSpPr>
          <p:cNvPr id="12" name="Title 3">
            <a:extLst>
              <a:ext uri="{FF2B5EF4-FFF2-40B4-BE49-F238E27FC236}">
                <a16:creationId xmlns:a16="http://schemas.microsoft.com/office/drawing/2014/main" id="{5F7F9E80-943C-4470-B706-4D6BAECAEDAF}"/>
              </a:ext>
            </a:extLst>
          </p:cNvPr>
          <p:cNvSpPr txBox="1">
            <a:spLocks/>
          </p:cNvSpPr>
          <p:nvPr/>
        </p:nvSpPr>
        <p:spPr>
          <a:xfrm>
            <a:off x="839787" y="508214"/>
            <a:ext cx="3932237" cy="48079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a:t>Property Damage Statistics</a:t>
            </a:r>
            <a:endParaRPr lang="en-US" sz="2400" dirty="0"/>
          </a:p>
        </p:txBody>
      </p:sp>
      <p:sp>
        <p:nvSpPr>
          <p:cNvPr id="15" name="Text Placeholder 5">
            <a:extLst>
              <a:ext uri="{FF2B5EF4-FFF2-40B4-BE49-F238E27FC236}">
                <a16:creationId xmlns:a16="http://schemas.microsoft.com/office/drawing/2014/main" id="{C4DBDEA2-52CD-4D97-B067-6D1BE6F1F920}"/>
              </a:ext>
            </a:extLst>
          </p:cNvPr>
          <p:cNvSpPr txBox="1">
            <a:spLocks/>
          </p:cNvSpPr>
          <p:nvPr/>
        </p:nvSpPr>
        <p:spPr>
          <a:xfrm>
            <a:off x="839788" y="1020588"/>
            <a:ext cx="3932237" cy="492596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sz="1600"/>
              <a:t>24 tornadoes per year in Oklahoma</a:t>
            </a:r>
          </a:p>
          <a:p>
            <a:pPr marL="742950" lvl="1" indent="-285750"/>
            <a:r>
              <a:rPr lang="en-US" sz="1400"/>
              <a:t>17 in 3-month stretch: April, May, June</a:t>
            </a:r>
          </a:p>
          <a:p>
            <a:pPr marL="285750" indent="-285750"/>
            <a:r>
              <a:rPr lang="en-US" sz="1600"/>
              <a:t>More than half of Oklahoma counties experience a tornado each year, but usually only a handful see considerable property damages, based on the most severe tornadoes or clusters of tornadoes</a:t>
            </a:r>
          </a:p>
          <a:p>
            <a:pPr marL="285750" indent="-285750"/>
            <a:r>
              <a:rPr lang="en-US" sz="1600"/>
              <a:t>Points = beginning location of individual tornado episodes</a:t>
            </a:r>
          </a:p>
          <a:p>
            <a:pPr marL="285750" indent="-285750"/>
            <a:r>
              <a:rPr lang="en-US" sz="1600"/>
              <a:t>Up to $40 Million in statewide property damages per year</a:t>
            </a:r>
          </a:p>
          <a:p>
            <a:pPr marL="742950" lvl="1" indent="-285750"/>
            <a:r>
              <a:rPr lang="en-US" sz="1400"/>
              <a:t>EFO – about $10K each</a:t>
            </a:r>
          </a:p>
          <a:p>
            <a:pPr marL="742950" lvl="1" indent="-285750"/>
            <a:r>
              <a:rPr lang="en-US" sz="1400"/>
              <a:t>EF1 – about $50K</a:t>
            </a:r>
          </a:p>
          <a:p>
            <a:pPr marL="742950" lvl="1" indent="-285750"/>
            <a:r>
              <a:rPr lang="en-US" sz="1400"/>
              <a:t>EF2 – about $500K</a:t>
            </a:r>
          </a:p>
          <a:p>
            <a:pPr marL="742950" lvl="1" indent="-285750"/>
            <a:r>
              <a:rPr lang="en-US" sz="1400"/>
              <a:t>EF3 – about $1M</a:t>
            </a:r>
          </a:p>
          <a:p>
            <a:pPr marL="742950" lvl="1" indent="-285750"/>
            <a:r>
              <a:rPr lang="en-US" sz="1400"/>
              <a:t>EF4 – about $3M</a:t>
            </a:r>
          </a:p>
          <a:p>
            <a:pPr marL="742950" lvl="1" indent="-285750"/>
            <a:r>
              <a:rPr lang="en-US" sz="1400"/>
              <a:t>EF5 – $5M or more?</a:t>
            </a:r>
            <a:endParaRPr lang="en-US" sz="1400" dirty="0"/>
          </a:p>
        </p:txBody>
      </p:sp>
    </p:spTree>
    <p:extLst>
      <p:ext uri="{BB962C8B-B14F-4D97-AF65-F5344CB8AC3E}">
        <p14:creationId xmlns:p14="http://schemas.microsoft.com/office/powerpoint/2010/main" val="2277851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207CB-FB09-4626-8883-93ABFC11EB64}"/>
              </a:ext>
            </a:extLst>
          </p:cNvPr>
          <p:cNvSpPr>
            <a:spLocks noGrp="1"/>
          </p:cNvSpPr>
          <p:nvPr>
            <p:ph type="title"/>
          </p:nvPr>
        </p:nvSpPr>
        <p:spPr>
          <a:xfrm>
            <a:off x="642996" y="4571216"/>
            <a:ext cx="10906008" cy="1115415"/>
          </a:xfrm>
        </p:spPr>
        <p:txBody>
          <a:bodyPr vert="horz" lIns="91440" tIns="45720" rIns="91440" bIns="45720" rtlCol="0" anchor="b">
            <a:normAutofit/>
          </a:bodyPr>
          <a:lstStyle/>
          <a:p>
            <a:pPr algn="ctr"/>
            <a:r>
              <a:rPr lang="en-US" sz="6000"/>
              <a:t>Cleveland County, March 25, 2015</a:t>
            </a:r>
          </a:p>
        </p:txBody>
      </p:sp>
      <p:pic>
        <p:nvPicPr>
          <p:cNvPr id="2052" name="Picture 4">
            <a:extLst>
              <a:ext uri="{FF2B5EF4-FFF2-40B4-BE49-F238E27FC236}">
                <a16:creationId xmlns:a16="http://schemas.microsoft.com/office/drawing/2014/main" id="{7FEC183A-3ECB-4313-93E3-A7841642FD5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81946" y="1186191"/>
            <a:ext cx="3529109" cy="235568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3/25/2015 Damage Photo">
            <a:extLst>
              <a:ext uri="{FF2B5EF4-FFF2-40B4-BE49-F238E27FC236}">
                <a16:creationId xmlns:a16="http://schemas.microsoft.com/office/drawing/2014/main" id="{70854989-CF22-44B9-A88D-025C79DCEE75}"/>
              </a:ext>
            </a:extLst>
          </p:cNvPr>
          <p:cNvPicPr>
            <a:picLocks noGrp="1" noChangeAspect="1" noChangeArrowheads="1"/>
          </p:cNvPicPr>
          <p:nvPr>
            <p:ph idx="1"/>
          </p:nvPr>
        </p:nvPicPr>
        <p:blipFill rotWithShape="1">
          <a:blip r:embed="rId4">
            <a:extLst>
              <a:ext uri="{28A0092B-C50C-407E-A947-70E740481C1C}">
                <a14:useLocalDpi xmlns:a14="http://schemas.microsoft.com/office/drawing/2010/main" val="0"/>
              </a:ext>
            </a:extLst>
          </a:blip>
          <a:srcRect t="8660" r="2" b="2"/>
          <a:stretch/>
        </p:blipFill>
        <p:spPr bwMode="auto">
          <a:xfrm>
            <a:off x="4721837" y="476573"/>
            <a:ext cx="2748325" cy="377491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B2D5F0E9-F34B-4FDF-95D2-7F9228B24C5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153400" y="1177894"/>
            <a:ext cx="3553968" cy="2372273"/>
          </a:xfrm>
          <a:prstGeom prst="rect">
            <a:avLst/>
          </a:prstGeom>
          <a:noFill/>
          <a:extLst>
            <a:ext uri="{909E8E84-426E-40DD-AFC4-6F175D3DCCD1}">
              <a14:hiddenFill xmlns:a14="http://schemas.microsoft.com/office/drawing/2010/main">
                <a:solidFill>
                  <a:srgbClr val="FFFFFF"/>
                </a:solidFill>
              </a14:hiddenFill>
            </a:ext>
          </a:extLst>
        </p:spPr>
      </p:pic>
      <p:cxnSp>
        <p:nvCxnSpPr>
          <p:cNvPr id="139" name="Straight Connector 138">
            <a:extLst>
              <a:ext uri="{FF2B5EF4-FFF2-40B4-BE49-F238E27FC236}">
                <a16:creationId xmlns:a16="http://schemas.microsoft.com/office/drawing/2014/main" id="{8F880EF2-DF79-4D9D-8F11-E91D48C797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778706"/>
            <a:ext cx="9144000" cy="0"/>
          </a:xfrm>
          <a:prstGeom prst="line">
            <a:avLst/>
          </a:prstGeom>
          <a:ln w="19050">
            <a:solidFill>
              <a:srgbClr val="87BEF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9577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Story 14">
            <a:extLst>
              <a:ext uri="{FF2B5EF4-FFF2-40B4-BE49-F238E27FC236}">
                <a16:creationId xmlns:a16="http://schemas.microsoft.com/office/drawing/2014/main" id="{688CDD8C-A136-4A9C-A199-F4AC072600D4}"/>
              </a:ext>
            </a:extLst>
          </p:cNvPr>
          <p:cNvPicPr>
            <a:picLocks noChangeAspect="1"/>
          </p:cNvPicPr>
          <p:nvPr/>
        </p:nvPicPr>
        <p:blipFill rotWithShape="1">
          <a:blip r:embed="rId3">
            <a:extLst>
              <a:ext uri="{28A0092B-C50C-407E-A947-70E740481C1C}">
                <a14:useLocalDpi xmlns:a14="http://schemas.microsoft.com/office/drawing/2010/main" val="0"/>
              </a:ext>
            </a:extLst>
          </a:blip>
          <a:srcRect t="6108" b="60946"/>
          <a:stretch/>
        </p:blipFill>
        <p:spPr>
          <a:xfrm>
            <a:off x="163586" y="112088"/>
            <a:ext cx="9829921" cy="6542385"/>
          </a:xfrm>
          <a:prstGeom prst="rect">
            <a:avLst/>
          </a:prstGeom>
        </p:spPr>
      </p:pic>
      <mc:AlternateContent xmlns:mc="http://schemas.openxmlformats.org/markup-compatibility/2006" xmlns:p14="http://schemas.microsoft.com/office/powerpoint/2010/main">
        <mc:Choice Requires="p14">
          <p:contentPart p14:bwMode="auto" r:id="rId4">
            <p14:nvContentPartPr>
              <p14:cNvPr id="21" name="Ink 20">
                <a:extLst>
                  <a:ext uri="{FF2B5EF4-FFF2-40B4-BE49-F238E27FC236}">
                    <a16:creationId xmlns:a16="http://schemas.microsoft.com/office/drawing/2014/main" id="{697A1698-123F-4065-9763-19C76D3597A9}"/>
                  </a:ext>
                </a:extLst>
              </p14:cNvPr>
              <p14:cNvContentPartPr/>
              <p14:nvPr/>
            </p14:nvContentPartPr>
            <p14:xfrm>
              <a:off x="719292" y="1749693"/>
              <a:ext cx="8856360" cy="360"/>
            </p14:xfrm>
          </p:contentPart>
        </mc:Choice>
        <mc:Fallback xmlns="">
          <p:pic>
            <p:nvPicPr>
              <p:cNvPr id="21" name="Ink 20">
                <a:extLst>
                  <a:ext uri="{FF2B5EF4-FFF2-40B4-BE49-F238E27FC236}">
                    <a16:creationId xmlns:a16="http://schemas.microsoft.com/office/drawing/2014/main" id="{697A1698-123F-4065-9763-19C76D3597A9}"/>
                  </a:ext>
                </a:extLst>
              </p:cNvPr>
              <p:cNvPicPr/>
              <p:nvPr/>
            </p:nvPicPr>
            <p:blipFill>
              <a:blip r:embed="rId5"/>
              <a:stretch>
                <a:fillRect/>
              </a:stretch>
            </p:blipFill>
            <p:spPr>
              <a:xfrm>
                <a:off x="710292" y="1740693"/>
                <a:ext cx="8874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2" name="Ink 21">
                <a:extLst>
                  <a:ext uri="{FF2B5EF4-FFF2-40B4-BE49-F238E27FC236}">
                    <a16:creationId xmlns:a16="http://schemas.microsoft.com/office/drawing/2014/main" id="{3D70EF4A-F78A-4336-B92E-E818010ED280}"/>
                  </a:ext>
                </a:extLst>
              </p14:cNvPr>
              <p14:cNvContentPartPr/>
              <p14:nvPr/>
            </p14:nvContentPartPr>
            <p14:xfrm>
              <a:off x="707772" y="3028413"/>
              <a:ext cx="8868960" cy="360"/>
            </p14:xfrm>
          </p:contentPart>
        </mc:Choice>
        <mc:Fallback xmlns="">
          <p:pic>
            <p:nvPicPr>
              <p:cNvPr id="22" name="Ink 21">
                <a:extLst>
                  <a:ext uri="{FF2B5EF4-FFF2-40B4-BE49-F238E27FC236}">
                    <a16:creationId xmlns:a16="http://schemas.microsoft.com/office/drawing/2014/main" id="{3D70EF4A-F78A-4336-B92E-E818010ED280}"/>
                  </a:ext>
                </a:extLst>
              </p:cNvPr>
              <p:cNvPicPr/>
              <p:nvPr/>
            </p:nvPicPr>
            <p:blipFill>
              <a:blip r:embed="rId7"/>
              <a:stretch>
                <a:fillRect/>
              </a:stretch>
            </p:blipFill>
            <p:spPr>
              <a:xfrm>
                <a:off x="698772" y="3019413"/>
                <a:ext cx="88866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5" name="Ink 34">
                <a:extLst>
                  <a:ext uri="{FF2B5EF4-FFF2-40B4-BE49-F238E27FC236}">
                    <a16:creationId xmlns:a16="http://schemas.microsoft.com/office/drawing/2014/main" id="{0773FAE3-F8D8-4E8E-9124-80C8894999B8}"/>
                  </a:ext>
                </a:extLst>
              </p14:cNvPr>
              <p14:cNvContentPartPr/>
              <p14:nvPr/>
            </p14:nvContentPartPr>
            <p14:xfrm>
              <a:off x="9308892" y="1307973"/>
              <a:ext cx="637560" cy="1104120"/>
            </p14:xfrm>
          </p:contentPart>
        </mc:Choice>
        <mc:Fallback xmlns="">
          <p:pic>
            <p:nvPicPr>
              <p:cNvPr id="35" name="Ink 34">
                <a:extLst>
                  <a:ext uri="{FF2B5EF4-FFF2-40B4-BE49-F238E27FC236}">
                    <a16:creationId xmlns:a16="http://schemas.microsoft.com/office/drawing/2014/main" id="{0773FAE3-F8D8-4E8E-9124-80C8894999B8}"/>
                  </a:ext>
                </a:extLst>
              </p:cNvPr>
              <p:cNvPicPr/>
              <p:nvPr/>
            </p:nvPicPr>
            <p:blipFill>
              <a:blip r:embed="rId9"/>
              <a:stretch>
                <a:fillRect/>
              </a:stretch>
            </p:blipFill>
            <p:spPr>
              <a:xfrm>
                <a:off x="9299892" y="1299333"/>
                <a:ext cx="655200" cy="112176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4" name="Ink 33">
                <a:extLst>
                  <a:ext uri="{FF2B5EF4-FFF2-40B4-BE49-F238E27FC236}">
                    <a16:creationId xmlns:a16="http://schemas.microsoft.com/office/drawing/2014/main" id="{94981B3C-E8D8-46FC-AB06-692DAE8AB7EC}"/>
                  </a:ext>
                </a:extLst>
              </p14:cNvPr>
              <p14:cNvContentPartPr/>
              <p14:nvPr/>
            </p14:nvContentPartPr>
            <p14:xfrm>
              <a:off x="9345972" y="2415333"/>
              <a:ext cx="600480" cy="1040040"/>
            </p14:xfrm>
          </p:contentPart>
        </mc:Choice>
        <mc:Fallback xmlns="">
          <p:pic>
            <p:nvPicPr>
              <p:cNvPr id="34" name="Ink 33">
                <a:extLst>
                  <a:ext uri="{FF2B5EF4-FFF2-40B4-BE49-F238E27FC236}">
                    <a16:creationId xmlns:a16="http://schemas.microsoft.com/office/drawing/2014/main" id="{94981B3C-E8D8-46FC-AB06-692DAE8AB7EC}"/>
                  </a:ext>
                </a:extLst>
              </p:cNvPr>
              <p:cNvPicPr/>
              <p:nvPr/>
            </p:nvPicPr>
            <p:blipFill>
              <a:blip r:embed="rId11"/>
              <a:stretch>
                <a:fillRect/>
              </a:stretch>
            </p:blipFill>
            <p:spPr>
              <a:xfrm>
                <a:off x="9337332" y="2406693"/>
                <a:ext cx="618120" cy="1057680"/>
              </a:xfrm>
              <a:prstGeom prst="rect">
                <a:avLst/>
              </a:prstGeom>
            </p:spPr>
          </p:pic>
        </mc:Fallback>
      </mc:AlternateContent>
      <p:sp>
        <p:nvSpPr>
          <p:cNvPr id="36" name="TextBox 35">
            <a:extLst>
              <a:ext uri="{FF2B5EF4-FFF2-40B4-BE49-F238E27FC236}">
                <a16:creationId xmlns:a16="http://schemas.microsoft.com/office/drawing/2014/main" id="{F1D57352-08BC-4424-8889-ACC05E5B41BA}"/>
              </a:ext>
            </a:extLst>
          </p:cNvPr>
          <p:cNvSpPr txBox="1"/>
          <p:nvPr/>
        </p:nvSpPr>
        <p:spPr>
          <a:xfrm>
            <a:off x="10129193" y="1827317"/>
            <a:ext cx="1846128" cy="1169551"/>
          </a:xfrm>
          <a:prstGeom prst="rect">
            <a:avLst/>
          </a:prstGeom>
          <a:noFill/>
        </p:spPr>
        <p:txBody>
          <a:bodyPr wrap="square" rtlCol="0">
            <a:spAutoFit/>
          </a:bodyPr>
          <a:lstStyle/>
          <a:p>
            <a:r>
              <a:rPr lang="en-US" sz="1400" u="sng" dirty="0"/>
              <a:t>Peak Tornado Season</a:t>
            </a:r>
          </a:p>
          <a:p>
            <a:r>
              <a:rPr lang="en-US" sz="1400" dirty="0"/>
              <a:t>April – 14.4%</a:t>
            </a:r>
          </a:p>
          <a:p>
            <a:r>
              <a:rPr lang="en-US" sz="1400" dirty="0"/>
              <a:t>May – 27.0%</a:t>
            </a:r>
          </a:p>
          <a:p>
            <a:r>
              <a:rPr lang="en-US" sz="1400" dirty="0"/>
              <a:t>June – 12.2%</a:t>
            </a:r>
          </a:p>
          <a:p>
            <a:r>
              <a:rPr lang="en-US" sz="1400" dirty="0"/>
              <a:t>Total – 53.6%</a:t>
            </a:r>
          </a:p>
        </p:txBody>
      </p:sp>
    </p:spTree>
    <p:extLst>
      <p:ext uri="{BB962C8B-B14F-4D97-AF65-F5344CB8AC3E}">
        <p14:creationId xmlns:p14="http://schemas.microsoft.com/office/powerpoint/2010/main" val="95992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9E32CDD-27DF-4763-B97F-BD41C0CF89A4}"/>
              </a:ext>
            </a:extLst>
          </p:cNvPr>
          <p:cNvSpPr>
            <a:spLocks noGrp="1"/>
          </p:cNvSpPr>
          <p:nvPr>
            <p:ph type="title"/>
          </p:nvPr>
        </p:nvSpPr>
        <p:spPr>
          <a:xfrm>
            <a:off x="838200" y="365125"/>
            <a:ext cx="10515600" cy="1325563"/>
          </a:xfrm>
        </p:spPr>
        <p:txBody>
          <a:bodyPr>
            <a:normAutofit/>
          </a:bodyPr>
          <a:lstStyle/>
          <a:p>
            <a:r>
              <a:rPr lang="en-US" dirty="0"/>
              <a:t>Budget Recommendations</a:t>
            </a:r>
          </a:p>
        </p:txBody>
      </p:sp>
      <p:sp>
        <p:nvSpPr>
          <p:cNvPr id="4" name="Content Placeholder 3">
            <a:extLst>
              <a:ext uri="{FF2B5EF4-FFF2-40B4-BE49-F238E27FC236}">
                <a16:creationId xmlns:a16="http://schemas.microsoft.com/office/drawing/2014/main" id="{00CAAF32-FC14-42D2-99BE-ADEB82A6A5C3}"/>
              </a:ext>
            </a:extLst>
          </p:cNvPr>
          <p:cNvSpPr>
            <a:spLocks noGrp="1"/>
          </p:cNvSpPr>
          <p:nvPr>
            <p:ph sz="half" idx="1"/>
          </p:nvPr>
        </p:nvSpPr>
        <p:spPr>
          <a:xfrm>
            <a:off x="838200" y="2010833"/>
            <a:ext cx="5096934" cy="4166130"/>
          </a:xfrm>
        </p:spPr>
        <p:txBody>
          <a:bodyPr>
            <a:normAutofit/>
          </a:bodyPr>
          <a:lstStyle/>
          <a:p>
            <a:r>
              <a:rPr lang="en-US" sz="2000" dirty="0"/>
              <a:t>Yearly</a:t>
            </a:r>
          </a:p>
          <a:p>
            <a:pPr lvl="1"/>
            <a:r>
              <a:rPr lang="en-US" sz="1600" dirty="0"/>
              <a:t>25x emergency supplies and staffing costs</a:t>
            </a:r>
          </a:p>
          <a:p>
            <a:pPr lvl="1"/>
            <a:endParaRPr lang="en-US" sz="1600" dirty="0"/>
          </a:p>
          <a:p>
            <a:pPr lvl="1"/>
            <a:r>
              <a:rPr lang="en-US" sz="1600" dirty="0"/>
              <a:t>$2 Million for immediate restoration of public buildings and facilities</a:t>
            </a:r>
          </a:p>
          <a:p>
            <a:pPr lvl="1"/>
            <a:endParaRPr lang="en-US" sz="1600" dirty="0"/>
          </a:p>
          <a:p>
            <a:pPr lvl="1"/>
            <a:r>
              <a:rPr lang="en-US" sz="1600" dirty="0"/>
              <a:t>$10 Million for ongoing community rebuilding efforts</a:t>
            </a:r>
          </a:p>
        </p:txBody>
      </p:sp>
      <p:sp>
        <p:nvSpPr>
          <p:cNvPr id="5" name="Content Placeholder 4">
            <a:extLst>
              <a:ext uri="{FF2B5EF4-FFF2-40B4-BE49-F238E27FC236}">
                <a16:creationId xmlns:a16="http://schemas.microsoft.com/office/drawing/2014/main" id="{730EF358-7383-45C0-B720-876FC0EDF110}"/>
              </a:ext>
            </a:extLst>
          </p:cNvPr>
          <p:cNvSpPr>
            <a:spLocks noGrp="1"/>
          </p:cNvSpPr>
          <p:nvPr>
            <p:ph sz="half" idx="2"/>
          </p:nvPr>
        </p:nvSpPr>
        <p:spPr>
          <a:xfrm>
            <a:off x="6256866" y="2010833"/>
            <a:ext cx="5096933" cy="4166130"/>
          </a:xfrm>
        </p:spPr>
        <p:txBody>
          <a:bodyPr>
            <a:normAutofit/>
          </a:bodyPr>
          <a:lstStyle/>
          <a:p>
            <a:r>
              <a:rPr lang="en-US" sz="2000" dirty="0"/>
              <a:t>Peak Season (April – June)</a:t>
            </a:r>
          </a:p>
          <a:p>
            <a:pPr lvl="1"/>
            <a:r>
              <a:rPr lang="en-US" sz="1600" dirty="0"/>
              <a:t>18x emergency supplies and staffing costs</a:t>
            </a:r>
          </a:p>
          <a:p>
            <a:pPr lvl="2"/>
            <a:r>
              <a:rPr lang="en-US" sz="1200" dirty="0"/>
              <a:t>Increased staffing capacity by 50-100%</a:t>
            </a:r>
          </a:p>
          <a:p>
            <a:pPr lvl="2"/>
            <a:endParaRPr lang="en-US" sz="1200" dirty="0"/>
          </a:p>
          <a:p>
            <a:pPr lvl="1"/>
            <a:r>
              <a:rPr lang="en-US" sz="1600" dirty="0"/>
              <a:t>$400,000 per month for immediate restoration of public buildings and facilities</a:t>
            </a:r>
          </a:p>
          <a:p>
            <a:pPr lvl="1"/>
            <a:endParaRPr lang="en-US" sz="1600" dirty="0"/>
          </a:p>
          <a:p>
            <a:pPr lvl="1"/>
            <a:r>
              <a:rPr lang="en-US" sz="1600" dirty="0"/>
              <a:t>$1 Million contingency fund</a:t>
            </a:r>
          </a:p>
          <a:p>
            <a:pPr lvl="1"/>
            <a:endParaRPr lang="en-US" sz="1600" dirty="0"/>
          </a:p>
          <a:p>
            <a:pPr lvl="1"/>
            <a:r>
              <a:rPr lang="en-US" sz="1600" dirty="0"/>
              <a:t>Expanded permissions for agencies to use their own budgets for disaster needs</a:t>
            </a:r>
          </a:p>
        </p:txBody>
      </p:sp>
    </p:spTree>
    <p:extLst>
      <p:ext uri="{BB962C8B-B14F-4D97-AF65-F5344CB8AC3E}">
        <p14:creationId xmlns:p14="http://schemas.microsoft.com/office/powerpoint/2010/main" val="181202502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1095</TotalTime>
  <Words>1082</Words>
  <Application>Microsoft Office PowerPoint</Application>
  <PresentationFormat>Widescreen</PresentationFormat>
  <Paragraphs>64</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Tornadoes In Oklahoma</vt:lpstr>
      <vt:lpstr>Tornadoes Are Classified On The Pearson-Fujita Scale (EF-0 to EF-5)</vt:lpstr>
      <vt:lpstr>PowerPoint Presentation</vt:lpstr>
      <vt:lpstr>Property Damage Statistics</vt:lpstr>
      <vt:lpstr>PowerPoint Presentation</vt:lpstr>
      <vt:lpstr>Cleveland County, March 25, 2015</vt:lpstr>
      <vt:lpstr>PowerPoint Presentation</vt:lpstr>
      <vt:lpstr>Budget 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Milestone 4 Viz</dc:title>
  <dc:creator/>
  <cp:lastModifiedBy>Michael Surdek</cp:lastModifiedBy>
  <cp:revision>17</cp:revision>
  <dcterms:created xsi:type="dcterms:W3CDTF">2021-02-06T03:15:21Z</dcterms:created>
  <dcterms:modified xsi:type="dcterms:W3CDTF">2021-02-08T00:24:01Z</dcterms:modified>
</cp:coreProperties>
</file>

<file path=docProps/thumbnail.jpeg>
</file>